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pPr/>
            <a:r>
              <a:t>–Johnny Appleseed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pPr/>
            <a:r>
              <a:t>“Type a quote here.” 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jpeg"/><Relationship Id="rId3" Type="http://schemas.openxmlformats.org/officeDocument/2006/relationships/image" Target="../media/image3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Relationship Id="rId4" Type="http://schemas.openxmlformats.org/officeDocument/2006/relationships/image" Target="../media/image6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Smart Bin Project</a:t>
            </a:r>
          </a:p>
        </p:txBody>
      </p:sp>
      <p:sp>
        <p:nvSpPr>
          <p:cNvPr id="120" name="Shape 120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Ivan Naumovski</a:t>
            </a:r>
          </a:p>
          <a:p>
            <a:pPr/>
            <a:r>
              <a:t>Martino Secchi</a:t>
            </a:r>
          </a:p>
        </p:txBody>
      </p:sp>
      <p:sp>
        <p:nvSpPr>
          <p:cNvPr id="121" name="Shape 121"/>
          <p:cNvSpPr/>
          <p:nvPr/>
        </p:nvSpPr>
        <p:spPr>
          <a:xfrm>
            <a:off x="2917723" y="6578017"/>
            <a:ext cx="716935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Pervasive Computing Project 2016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IMG_20161130_162340.jp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6136" t="0" r="26136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Smart Bin</a:t>
            </a:r>
          </a:p>
        </p:txBody>
      </p:sp>
      <p:sp>
        <p:nvSpPr>
          <p:cNvPr id="125" name="Shape 125"/>
          <p:cNvSpPr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An extension to a normal trash bin can measure and transmit your trash status.</a:t>
            </a:r>
          </a:p>
          <a:p>
            <a:pPr/>
            <a:r>
              <a:t>Odor detection</a:t>
            </a:r>
          </a:p>
          <a:p>
            <a:pPr/>
            <a:r>
              <a:t>Trash level</a:t>
            </a:r>
          </a:p>
          <a:p>
            <a:pPr/>
            <a:r>
              <a:t>Centralised controller</a:t>
            </a:r>
          </a:p>
          <a:p>
            <a:pPr/>
            <a:r>
              <a:t>Cloud based data service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Concept</a:t>
            </a:r>
          </a:p>
        </p:txBody>
      </p:sp>
      <p:sp>
        <p:nvSpPr>
          <p:cNvPr id="128" name="Shape 128"/>
          <p:cNvSpPr/>
          <p:nvPr/>
        </p:nvSpPr>
        <p:spPr>
          <a:xfrm>
            <a:off x="159664" y="1003300"/>
            <a:ext cx="12685472" cy="7747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The amount of trash is traditionally the leading parameter in </a:t>
            </a:r>
          </a:p>
          <a:p>
            <a:pPr/>
            <a:r>
              <a:t>facing waste management related issues.</a:t>
            </a:r>
          </a:p>
          <a:p>
            <a:pPr/>
            <a:r>
              <a:t>Most existing waste management systems compute this amount through weight data or distance from the top, while others use RFID based technologies to keep track of every item.</a:t>
            </a:r>
          </a:p>
          <a:p>
            <a:pPr/>
          </a:p>
          <a:p>
            <a:pPr/>
            <a:r>
              <a:t>The concept behind our project is that the amount of trash is </a:t>
            </a:r>
          </a:p>
          <a:p>
            <a:pPr/>
            <a:r>
              <a:t>not the only relevant parameter when talking about waste management.</a:t>
            </a:r>
          </a:p>
          <a:p>
            <a:pPr/>
            <a:r>
              <a:t>Our system is able to detect smell levels emitting from the trash, to ultimately improve air quality especially in indoor environments.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Odor detection</a:t>
            </a:r>
          </a:p>
        </p:txBody>
      </p:sp>
      <p:pic>
        <p:nvPicPr>
          <p:cNvPr id="131" name="sensitivt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15203" y="1821006"/>
            <a:ext cx="3413048" cy="330324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Shape 132"/>
          <p:cNvSpPr/>
          <p:nvPr/>
        </p:nvSpPr>
        <p:spPr>
          <a:xfrm>
            <a:off x="357460" y="1783528"/>
            <a:ext cx="8762696" cy="337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Food and protein decomposition</a:t>
            </a:r>
          </a:p>
          <a:p>
            <a:pPr/>
            <a:r>
              <a:t>is the major source of bad smell in trash.</a:t>
            </a:r>
          </a:p>
          <a:p>
            <a:pPr/>
            <a:r>
              <a:t>Machines can’t sense smell per se,</a:t>
            </a:r>
          </a:p>
          <a:p>
            <a:pPr/>
            <a:r>
              <a:t>but by targeting specific gases product </a:t>
            </a:r>
          </a:p>
          <a:p>
            <a:pPr/>
            <a:r>
              <a:t>of decomposition, they are able to predict</a:t>
            </a:r>
          </a:p>
          <a:p>
            <a:pPr/>
            <a:r>
              <a:t>the likely smell level.</a:t>
            </a:r>
          </a:p>
        </p:txBody>
      </p:sp>
      <p:sp>
        <p:nvSpPr>
          <p:cNvPr id="133" name="Shape 133"/>
          <p:cNvSpPr/>
          <p:nvPr/>
        </p:nvSpPr>
        <p:spPr>
          <a:xfrm>
            <a:off x="495020" y="6003456"/>
            <a:ext cx="12014760" cy="173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In particular, “smelly” gases by product of protein decomposition are: hydrogen sulphide, amines, methane, short chain alcohols (methanol, ethanol), …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1638194" y="243752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rPr sz="5000"/>
              <a:t>The</a:t>
            </a:r>
            <a:r>
              <a:t> </a:t>
            </a:r>
            <a:r>
              <a:rPr sz="5000"/>
              <a:t>device</a:t>
            </a:r>
          </a:p>
        </p:txBody>
      </p:sp>
      <p:pic>
        <p:nvPicPr>
          <p:cNvPr id="136" name="IMG_20161130_16242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0747" y="1539325"/>
            <a:ext cx="5599991" cy="31499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IMG_20161130_163302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20746" y="5082294"/>
            <a:ext cx="5599992" cy="3149996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hape 138"/>
          <p:cNvSpPr/>
          <p:nvPr/>
        </p:nvSpPr>
        <p:spPr>
          <a:xfrm>
            <a:off x="0" y="2641600"/>
            <a:ext cx="6481393" cy="447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For our project, we developed a prototype from a basic Arduino board and applied it on a bin. </a:t>
            </a:r>
          </a:p>
          <a:p>
            <a:pPr/>
            <a:r>
              <a:t>The major components are: a smell sensor, an ultrasonic range finder, and a communication shield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Cloud-based Architecture</a:t>
            </a:r>
          </a:p>
        </p:txBody>
      </p:sp>
      <p:pic>
        <p:nvPicPr>
          <p:cNvPr id="141" name="architectur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17243" y="1201645"/>
            <a:ext cx="6196707" cy="4332657"/>
          </a:xfrm>
          <a:prstGeom prst="rect">
            <a:avLst/>
          </a:prstGeom>
          <a:ln w="12700">
            <a:miter lim="400000"/>
          </a:ln>
        </p:spPr>
      </p:pic>
      <p:sp>
        <p:nvSpPr>
          <p:cNvPr id="142" name="Shape 142"/>
          <p:cNvSpPr/>
          <p:nvPr/>
        </p:nvSpPr>
        <p:spPr>
          <a:xfrm>
            <a:off x="56922" y="2699276"/>
            <a:ext cx="6042813" cy="228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Collected information is sent</a:t>
            </a:r>
          </a:p>
          <a:p>
            <a:pPr/>
            <a:r>
              <a:t> directly from the bin to the</a:t>
            </a:r>
          </a:p>
          <a:p>
            <a:pPr/>
            <a:r>
              <a:t> cloud, where it’s made</a:t>
            </a:r>
          </a:p>
          <a:p>
            <a:pPr/>
            <a:r>
              <a:t> accessible to client devices</a:t>
            </a:r>
          </a:p>
        </p:txBody>
      </p:sp>
      <p:sp>
        <p:nvSpPr>
          <p:cNvPr id="143" name="Shape 143"/>
          <p:cNvSpPr/>
          <p:nvPr/>
        </p:nvSpPr>
        <p:spPr>
          <a:xfrm>
            <a:off x="1944074" y="5685046"/>
            <a:ext cx="9116652" cy="2832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An ambient display placed inside</a:t>
            </a:r>
          </a:p>
          <a:p>
            <a:pPr/>
            <a:r>
              <a:t> the house makes the information about</a:t>
            </a:r>
          </a:p>
          <a:p>
            <a:pPr/>
            <a:r>
              <a:t> the trash status available at a glance.</a:t>
            </a:r>
          </a:p>
          <a:p>
            <a:pPr/>
            <a:r>
              <a:t>Our client app Trash Companion can also</a:t>
            </a:r>
          </a:p>
          <a:p>
            <a:pPr/>
            <a:r>
              <a:t>be installed on any Android device.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IMG-20161130-WA000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95975" y="5888323"/>
            <a:ext cx="2217915" cy="295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6" name="IMG-20161130-WA000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86549" y="5888323"/>
            <a:ext cx="2217915" cy="295722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G-20161130-WA0005.jp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240917" y="1813688"/>
            <a:ext cx="4958813" cy="3719110"/>
          </a:xfrm>
          <a:prstGeom prst="rect">
            <a:avLst/>
          </a:prstGeom>
          <a:ln w="12700">
            <a:miter lim="400000"/>
          </a:ln>
        </p:spPr>
      </p:pic>
      <p:sp>
        <p:nvSpPr>
          <p:cNvPr id="148" name="Shape 148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Ambient Display</a:t>
            </a:r>
          </a:p>
        </p:txBody>
      </p:sp>
      <p:sp>
        <p:nvSpPr>
          <p:cNvPr id="149" name="Shape 149"/>
          <p:cNvSpPr/>
          <p:nvPr/>
        </p:nvSpPr>
        <p:spPr>
          <a:xfrm>
            <a:off x="1123670" y="2914649"/>
            <a:ext cx="5744234" cy="501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The display is placed inside the house.The trash status is immediately visible from the color of the screen.</a:t>
            </a:r>
          </a:p>
          <a:p>
            <a:pPr/>
            <a:r>
              <a:t>Further interaction is possible by pressing on the screen and selecting the desired information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Android App</a:t>
            </a:r>
          </a:p>
        </p:txBody>
      </p:sp>
      <p:pic>
        <p:nvPicPr>
          <p:cNvPr id="152" name="app_colors_nb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60975" y="6723943"/>
            <a:ext cx="3735684" cy="5266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screen_admi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76940" y="2621020"/>
            <a:ext cx="1703754" cy="33782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screen_singl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956280" y="2627351"/>
            <a:ext cx="1703753" cy="336554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screen_stats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797601" y="2606369"/>
            <a:ext cx="1703753" cy="3407506"/>
          </a:xfrm>
          <a:prstGeom prst="rect">
            <a:avLst/>
          </a:prstGeom>
          <a:ln w="12700">
            <a:miter lim="400000"/>
          </a:ln>
        </p:spPr>
      </p:pic>
      <p:sp>
        <p:nvSpPr>
          <p:cNvPr id="156" name="Shape 156"/>
          <p:cNvSpPr/>
          <p:nvPr/>
        </p:nvSpPr>
        <p:spPr>
          <a:xfrm>
            <a:off x="0" y="1822450"/>
            <a:ext cx="6739373" cy="610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/>
            <a:r>
              <a:t>There are 5 stages of color depending on the level of smell emitting from the trash. </a:t>
            </a:r>
          </a:p>
          <a:p>
            <a:pPr/>
            <a:r>
              <a:t>Also, smell level and trash height level are both on the screen.</a:t>
            </a:r>
          </a:p>
          <a:p>
            <a:pPr/>
            <a:r>
              <a:t>It is possible to view the latest results for a set of different trash bins from the same owner, displayed as a graph of the latest data.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/>
        </p:nvSpPr>
        <p:spPr>
          <a:xfrm>
            <a:off x="1638194" y="303751"/>
            <a:ext cx="9728412" cy="863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5000"/>
            </a:lvl1pPr>
          </a:lstStyle>
          <a:p>
            <a:pPr/>
            <a:r>
              <a:t>Conclusion</a:t>
            </a:r>
          </a:p>
        </p:txBody>
      </p:sp>
      <p:sp>
        <p:nvSpPr>
          <p:cNvPr id="159" name="Shape 159"/>
          <p:cNvSpPr/>
          <p:nvPr/>
        </p:nvSpPr>
        <p:spPr>
          <a:xfrm>
            <a:off x="1309891" y="2641600"/>
            <a:ext cx="10385018" cy="447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444500" indent="-444500">
              <a:buSzPct val="75000"/>
              <a:buChar char="•"/>
            </a:pPr>
            <a:r>
              <a:t>Smell can be accurately predicted by modern technology</a:t>
            </a:r>
          </a:p>
          <a:p>
            <a:pPr marL="444500" indent="-444500">
              <a:buSzPct val="75000"/>
              <a:buChar char="•"/>
            </a:pPr>
            <a:r>
              <a:t>Smell as a parameter is particularly relevant for indoor environments, but existing Waste Management Systems can be easily extended to contain it</a:t>
            </a:r>
          </a:p>
          <a:p>
            <a:pPr marL="444500" indent="-444500">
              <a:buSzPct val="75000"/>
              <a:buChar char="•"/>
            </a:pPr>
            <a:r>
              <a:t>Garbage collection could be driven by smell levels rather then/ in addition to trash amount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